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31"/>
  </p:notesMasterIdLst>
  <p:handoutMasterIdLst>
    <p:handoutMasterId r:id="rId32"/>
  </p:handoutMasterIdLst>
  <p:sldIdLst>
    <p:sldId id="257" r:id="rId2"/>
    <p:sldId id="261" r:id="rId3"/>
    <p:sldId id="262" r:id="rId4"/>
    <p:sldId id="276" r:id="rId5"/>
    <p:sldId id="277" r:id="rId6"/>
    <p:sldId id="278" r:id="rId7"/>
    <p:sldId id="279" r:id="rId8"/>
    <p:sldId id="264" r:id="rId9"/>
    <p:sldId id="265" r:id="rId10"/>
    <p:sldId id="266" r:id="rId11"/>
    <p:sldId id="267" r:id="rId12"/>
    <p:sldId id="269" r:id="rId13"/>
    <p:sldId id="270" r:id="rId14"/>
    <p:sldId id="280" r:id="rId15"/>
    <p:sldId id="281" r:id="rId16"/>
    <p:sldId id="282" r:id="rId17"/>
    <p:sldId id="283" r:id="rId18"/>
    <p:sldId id="296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na Haidar" initials="HH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D8D8"/>
    <a:srgbClr val="A0A0A0"/>
    <a:srgbClr val="A3A3E0"/>
    <a:srgbClr val="F1F9F9"/>
    <a:srgbClr val="EAF5E6"/>
    <a:srgbClr val="DDF0D7"/>
    <a:srgbClr val="3C82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3" autoAdjust="0"/>
    <p:restoredTop sz="94684" autoAdjust="0"/>
  </p:normalViewPr>
  <p:slideViewPr>
    <p:cSldViewPr>
      <p:cViewPr>
        <p:scale>
          <a:sx n="75" d="100"/>
          <a:sy n="75" d="100"/>
        </p:scale>
        <p:origin x="828" y="4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1478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F3D8F-A2C9-1644-B9A9-8286613AF394}" type="datetimeFigureOut">
              <a:rPr lang="en-US" smtClean="0"/>
              <a:pPr/>
              <a:t>6/20/2018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2D6825-F37D-D740-A2FA-D794FAB52D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9648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F7C96C-A02F-46E2-A80A-CBCF63BB56DE}" type="datetimeFigureOut">
              <a:rPr lang="en-US" smtClean="0"/>
              <a:pPr/>
              <a:t>6/20/2018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7D9174-FB1C-4A3B-B082-DEA840240C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500646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6399755"/>
            <a:ext cx="1371600" cy="42092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248399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 bwMode="auto">
          <a:xfrm>
            <a:off x="0" y="6302530"/>
            <a:ext cx="9144000" cy="36576"/>
          </a:xfrm>
          <a:prstGeom prst="rect">
            <a:avLst/>
          </a:prstGeom>
          <a:gradFill>
            <a:gsLst>
              <a:gs pos="0">
                <a:srgbClr val="491469"/>
              </a:gs>
              <a:gs pos="100000">
                <a:srgbClr val="002060">
                  <a:lumMod val="0"/>
                  <a:lumOff val="100000"/>
                </a:srgbClr>
              </a:gs>
            </a:gsLst>
            <a:lin ang="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25940" y="6225540"/>
            <a:ext cx="9144000" cy="36576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002060">
                  <a:lumMod val="0"/>
                  <a:lumOff val="100000"/>
                </a:srgbClr>
              </a:gs>
            </a:gsLst>
            <a:lin ang="108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3108960" y="6477000"/>
            <a:ext cx="2926080" cy="274320"/>
          </a:xfrm>
        </p:spPr>
        <p:txBody>
          <a:bodyPr/>
          <a:lstStyle>
            <a:lvl1pPr marL="0" indent="0" algn="ctr">
              <a:buNone/>
              <a:defRPr sz="1000">
                <a:latin typeface="+mn-lt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143500" y="609601"/>
            <a:ext cx="3657600" cy="2819399"/>
          </a:xfrm>
        </p:spPr>
        <p:txBody>
          <a:bodyPr lIns="91440" tIns="45720" rIns="91440" bIns="45720" anchor="t" anchorCtr="0"/>
          <a:lstStyle>
            <a:lvl1pPr algn="ctr">
              <a:defRPr sz="40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097280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2560"/>
            <a:ext cx="8229600" cy="4663440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defRPr sz="3600">
                <a:latin typeface="+mj-lt"/>
              </a:defRPr>
            </a:lvl1pPr>
            <a:lvl2pPr marL="804672" indent="-347472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200">
                <a:latin typeface="+mj-lt"/>
              </a:defRPr>
            </a:lvl2pPr>
            <a:lvl3pPr marL="1188720" indent="-274320">
              <a:spcBef>
                <a:spcPts val="600"/>
              </a:spcBef>
              <a:spcAft>
                <a:spcPts val="600"/>
              </a:spcAft>
              <a:defRPr sz="3000">
                <a:latin typeface="+mj-lt"/>
              </a:defRPr>
            </a:lvl3pPr>
            <a:lvl4pPr marL="1645920" indent="-27432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+mj-lt"/>
              </a:defRPr>
            </a:lvl4pPr>
            <a:lvl5pPr marL="205740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3108960" y="6476999"/>
            <a:ext cx="2926080" cy="2743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 smtClean="0"/>
              <a:t>© 2018 Cengage Learning.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255642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09728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2560"/>
            <a:ext cx="4038600" cy="4663440"/>
          </a:xfrm>
        </p:spPr>
        <p:txBody>
          <a:bodyPr/>
          <a:lstStyle>
            <a:lvl1pPr>
              <a:defRPr sz="3600">
                <a:latin typeface="+mj-lt"/>
              </a:defRPr>
            </a:lvl1pPr>
            <a:lvl2pPr marL="804672" indent="-347472">
              <a:buFont typeface="Arial" panose="020B0604020202020204" pitchFamily="34" charset="0"/>
              <a:buChar char="•"/>
              <a:defRPr sz="3200">
                <a:latin typeface="+mj-lt"/>
              </a:defRPr>
            </a:lvl2pPr>
            <a:lvl3pPr marL="1188720" indent="-274320">
              <a:defRPr sz="3000">
                <a:latin typeface="+mj-lt"/>
              </a:defRPr>
            </a:lvl3pPr>
            <a:lvl4pPr marL="1645920" indent="-274320">
              <a:buFont typeface="Arial" panose="020B0604020202020204" pitchFamily="34" charset="0"/>
              <a:buChar char="•"/>
              <a:defRPr sz="2800">
                <a:latin typeface="+mj-lt"/>
              </a:defRPr>
            </a:lvl4pPr>
            <a:lvl5pPr marL="2057400" indent="-228600">
              <a:buFont typeface="Arial" panose="020B0604020202020204" pitchFamily="34" charset="0"/>
              <a:buChar char="•"/>
              <a:defRPr sz="2400">
                <a:latin typeface="+mj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32560"/>
            <a:ext cx="4038600" cy="4663440"/>
          </a:xfrm>
        </p:spPr>
        <p:txBody>
          <a:bodyPr/>
          <a:lstStyle>
            <a:lvl1pPr>
              <a:defRPr sz="3600">
                <a:latin typeface="+mj-lt"/>
              </a:defRPr>
            </a:lvl1pPr>
            <a:lvl2pPr marL="804672" indent="-347472">
              <a:buFont typeface="Arial" panose="020B0604020202020204" pitchFamily="34" charset="0"/>
              <a:buChar char="•"/>
              <a:defRPr sz="3200">
                <a:latin typeface="+mj-lt"/>
              </a:defRPr>
            </a:lvl2pPr>
            <a:lvl3pPr marL="1188720" indent="-274320">
              <a:defRPr sz="3000">
                <a:latin typeface="+mj-lt"/>
              </a:defRPr>
            </a:lvl3pPr>
            <a:lvl4pPr marL="1645920" indent="-274320">
              <a:buFont typeface="Arial" panose="020B0604020202020204" pitchFamily="34" charset="0"/>
              <a:buChar char="•"/>
              <a:defRPr sz="2800">
                <a:latin typeface="+mj-lt"/>
              </a:defRPr>
            </a:lvl4pPr>
            <a:lvl5pPr marL="2057400" indent="-228600">
              <a:buFont typeface="Arial" panose="020B0604020202020204" pitchFamily="34" charset="0"/>
              <a:buChar char="•"/>
              <a:defRPr sz="2400">
                <a:latin typeface="+mj-l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3108960" y="6476999"/>
            <a:ext cx="2926080" cy="2743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 smtClean="0"/>
              <a:t>© 2018 Cengage Learning.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2296896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0"/>
            <a:ext cx="8686800" cy="1097280"/>
          </a:xfrm>
        </p:spPr>
        <p:txBody>
          <a:bodyPr/>
          <a:lstStyle>
            <a:lvl1pPr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2560"/>
            <a:ext cx="8229600" cy="1386840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defRPr sz="3600">
                <a:latin typeface="+mj-lt"/>
              </a:defRPr>
            </a:lvl1pPr>
            <a:lvl2pPr marL="804672" indent="-347472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200">
                <a:latin typeface="+mj-lt"/>
              </a:defRPr>
            </a:lvl2pPr>
            <a:lvl3pPr marL="1188720" indent="-274320">
              <a:spcBef>
                <a:spcPts val="600"/>
              </a:spcBef>
              <a:spcAft>
                <a:spcPts val="600"/>
              </a:spcAft>
              <a:defRPr sz="3000">
                <a:latin typeface="+mj-lt"/>
              </a:defRPr>
            </a:lvl3pPr>
            <a:lvl4pPr marL="1645920" indent="-27432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+mj-lt"/>
              </a:defRPr>
            </a:lvl4pPr>
            <a:lvl5pPr marL="205740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3108960" y="6476999"/>
            <a:ext cx="2926080" cy="2743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dirty="0" smtClean="0"/>
              <a:t>© 2018 Cengage Learning. All Rights Reserved.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57200" y="3078480"/>
            <a:ext cx="8229600" cy="1386840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defRPr sz="3600">
                <a:latin typeface="+mj-lt"/>
              </a:defRPr>
            </a:lvl1pPr>
            <a:lvl2pPr marL="804672" indent="-347472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200">
                <a:latin typeface="+mj-lt"/>
              </a:defRPr>
            </a:lvl2pPr>
            <a:lvl3pPr marL="1188720" indent="-274320">
              <a:spcBef>
                <a:spcPts val="600"/>
              </a:spcBef>
              <a:spcAft>
                <a:spcPts val="600"/>
              </a:spcAft>
              <a:defRPr sz="3000">
                <a:latin typeface="+mj-lt"/>
              </a:defRPr>
            </a:lvl3pPr>
            <a:lvl4pPr marL="1645920" indent="-27432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+mj-lt"/>
              </a:defRPr>
            </a:lvl4pPr>
            <a:lvl5pPr marL="205740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457200" y="4724400"/>
            <a:ext cx="8229600" cy="1386840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defRPr sz="3600">
                <a:latin typeface="+mj-lt"/>
              </a:defRPr>
            </a:lvl1pPr>
            <a:lvl2pPr marL="804672" indent="-347472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3200">
                <a:latin typeface="+mj-lt"/>
              </a:defRPr>
            </a:lvl2pPr>
            <a:lvl3pPr marL="1188720" indent="-274320">
              <a:spcBef>
                <a:spcPts val="600"/>
              </a:spcBef>
              <a:spcAft>
                <a:spcPts val="600"/>
              </a:spcAft>
              <a:defRPr sz="3000">
                <a:latin typeface="+mj-lt"/>
              </a:defRPr>
            </a:lvl3pPr>
            <a:lvl4pPr marL="1645920" indent="-27432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800">
                <a:latin typeface="+mj-lt"/>
              </a:defRPr>
            </a:lvl4pPr>
            <a:lvl5pPr marL="2057400" indent="-2286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2400">
                <a:latin typeface="+mj-lt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0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>
                <a:latin typeface="+mj-lt"/>
              </a:defRPr>
            </a:lvl1pPr>
            <a:lvl2pPr>
              <a:defRPr sz="20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>
                <a:latin typeface="+mj-lt"/>
              </a:defRPr>
            </a:lvl1pPr>
            <a:lvl2pPr>
              <a:defRPr sz="20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2971800" y="6492875"/>
            <a:ext cx="2895600" cy="365125"/>
          </a:xfrm>
        </p:spPr>
        <p:txBody>
          <a:bodyPr/>
          <a:lstStyle/>
          <a:p>
            <a:r>
              <a:rPr lang="en-US" dirty="0" smtClean="0"/>
              <a:t>© 2018 Cengage Learning.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29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0" y="-35808"/>
            <a:ext cx="9144000" cy="1243584"/>
          </a:xfrm>
          <a:prstGeom prst="rect">
            <a:avLst/>
          </a:prstGeom>
          <a:solidFill>
            <a:srgbClr val="3C827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027" name="Rectangle 21"/>
          <p:cNvSpPr>
            <a:spLocks noGrp="1" noChangeArrowheads="1"/>
          </p:cNvSpPr>
          <p:nvPr>
            <p:ph type="title"/>
          </p:nvPr>
        </p:nvSpPr>
        <p:spPr bwMode="black">
          <a:xfrm>
            <a:off x="457200" y="0"/>
            <a:ext cx="8229600" cy="1097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8" name="Rectangle 2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432560"/>
            <a:ext cx="8229600" cy="4663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1" y="6399755"/>
            <a:ext cx="1371600" cy="420922"/>
          </a:xfrm>
          <a:prstGeom prst="rect">
            <a:avLst/>
          </a:prstGeom>
        </p:spPr>
      </p:pic>
      <p:sp>
        <p:nvSpPr>
          <p:cNvPr id="18" name="Rectangle 17"/>
          <p:cNvSpPr/>
          <p:nvPr/>
        </p:nvSpPr>
        <p:spPr bwMode="auto">
          <a:xfrm>
            <a:off x="0" y="6302530"/>
            <a:ext cx="9144000" cy="36576"/>
          </a:xfrm>
          <a:prstGeom prst="rect">
            <a:avLst/>
          </a:prstGeom>
          <a:gradFill>
            <a:gsLst>
              <a:gs pos="0">
                <a:srgbClr val="491469"/>
              </a:gs>
              <a:gs pos="100000">
                <a:srgbClr val="002060">
                  <a:lumMod val="0"/>
                  <a:lumOff val="100000"/>
                </a:srgbClr>
              </a:gs>
            </a:gsLst>
            <a:lin ang="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25940" y="6225540"/>
            <a:ext cx="9144000" cy="36576"/>
          </a:xfrm>
          <a:prstGeom prst="rect">
            <a:avLst/>
          </a:prstGeom>
          <a:gradFill>
            <a:gsLst>
              <a:gs pos="0">
                <a:srgbClr val="002060"/>
              </a:gs>
              <a:gs pos="100000">
                <a:srgbClr val="002060">
                  <a:lumMod val="0"/>
                  <a:lumOff val="100000"/>
                </a:srgbClr>
              </a:gs>
            </a:gsLst>
            <a:lin ang="108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21" name="Rectangle 20"/>
          <p:cNvSpPr/>
          <p:nvPr/>
        </p:nvSpPr>
        <p:spPr bwMode="auto">
          <a:xfrm>
            <a:off x="0" y="1249680"/>
            <a:ext cx="9144000" cy="45720"/>
          </a:xfrm>
          <a:prstGeom prst="rect">
            <a:avLst/>
          </a:prstGeom>
          <a:solidFill>
            <a:srgbClr val="3C8278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71800" y="6427653"/>
            <a:ext cx="2895600" cy="365125"/>
          </a:xfrm>
          <a:prstGeom prst="rect">
            <a:avLst/>
          </a:prstGeom>
        </p:spPr>
        <p:txBody>
          <a:bodyPr/>
          <a:lstStyle>
            <a:lvl1pPr algn="ctr">
              <a:defRPr sz="1000"/>
            </a:lvl1pPr>
          </a:lstStyle>
          <a:p>
            <a:r>
              <a:rPr lang="en-US" dirty="0" smtClean="0"/>
              <a:t>© 2018 Cengage Learning. All Rights Reserved.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780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6" r:id="rId2"/>
    <p:sldLayoutId id="2147483668" r:id="rId3"/>
    <p:sldLayoutId id="2147483676" r:id="rId4"/>
    <p:sldLayoutId id="2147483669" r:id="rId5"/>
  </p:sldLayoutIdLst>
  <p:timing>
    <p:tnLst>
      <p:par>
        <p:cTn id="1" dur="indefinite" restart="never" nodeType="tmRoot"/>
      </p:par>
    </p:tnLst>
  </p:timing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+mj-lt"/>
          <a:ea typeface="ＭＳ Ｐゴシック" pitchFamily="-105" charset="-128"/>
          <a:cs typeface="Times New Roman MT Std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7033"/>
          </a:solidFill>
          <a:latin typeface="Times New Roman MT Std" charset="0"/>
          <a:ea typeface="ＭＳ Ｐゴシック" pitchFamily="-105" charset="-128"/>
          <a:cs typeface="Times New Roman MT Std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7033"/>
          </a:solidFill>
          <a:latin typeface="Times New Roman MT Std" charset="0"/>
          <a:ea typeface="ＭＳ Ｐゴシック" pitchFamily="-105" charset="-128"/>
          <a:cs typeface="Times New Roman MT Std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7033"/>
          </a:solidFill>
          <a:latin typeface="Times New Roman MT Std" charset="0"/>
          <a:ea typeface="ＭＳ Ｐゴシック" pitchFamily="-105" charset="-128"/>
          <a:cs typeface="Times New Roman MT Std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007033"/>
          </a:solidFill>
          <a:latin typeface="Times New Roman MT Std" charset="0"/>
          <a:ea typeface="ＭＳ Ｐゴシック" pitchFamily="-105" charset="-128"/>
          <a:cs typeface="Times New Roman MT Std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228DB8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228DB8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228DB8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rgbClr val="228DB8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j-lt"/>
          <a:ea typeface="ＭＳ Ｐゴシック" pitchFamily="-105" charset="-128"/>
          <a:cs typeface="Times New Roman MT Std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j-lt"/>
          <a:ea typeface="ＭＳ Ｐゴシック" charset="-128"/>
          <a:cs typeface="Times New Roman MT Std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j-lt"/>
          <a:ea typeface="ＭＳ Ｐゴシック" charset="-128"/>
          <a:cs typeface="Times New Roman MT Std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j-lt"/>
          <a:ea typeface="ＭＳ Ｐゴシック" charset="-128"/>
          <a:cs typeface="Times New Roman MT Std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j-lt"/>
          <a:ea typeface="ＭＳ Ｐゴシック" charset="-128"/>
          <a:cs typeface="Times New Roman MT Std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</a:t>
            </a:r>
            <a:br>
              <a:rPr lang="en-US" dirty="0"/>
            </a:br>
            <a:r>
              <a:rPr lang="en-US" dirty="0"/>
              <a:t>Exploratory Research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© 2018 Cengage Learning. All Rights Reserved</a:t>
            </a:r>
            <a:r>
              <a:rPr lang="en-US" dirty="0" smtClean="0"/>
              <a:t>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Exploratory Research</a:t>
            </a:r>
            <a:r>
              <a:rPr lang="en-US" sz="2000" dirty="0"/>
              <a:t> </a:t>
            </a:r>
            <a:r>
              <a:rPr lang="en-US" sz="2000" dirty="0" smtClean="0"/>
              <a:t>(4 </a:t>
            </a:r>
            <a:r>
              <a:rPr lang="en-US" sz="2000" dirty="0"/>
              <a:t>of </a:t>
            </a:r>
            <a:r>
              <a:rPr lang="en-US" sz="2000" dirty="0" smtClean="0"/>
              <a:t>4)</a:t>
            </a:r>
            <a:endParaRPr lang="en-US" dirty="0"/>
          </a:p>
        </p:txBody>
      </p:sp>
      <p:pic>
        <p:nvPicPr>
          <p:cNvPr id="9" name="Picture 2" descr="A flowchart shows the types of Exploratory Studies. The Exploratory Studies branch out into the following: Literature Search, Depth Interviews, Focus Groups, Data Mining, Case Analyses, and Projective Methods.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763188"/>
            <a:ext cx="8229600" cy="4001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420736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Literature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2560"/>
            <a:ext cx="8229600" cy="2987040"/>
          </a:xfrm>
        </p:spPr>
        <p:txBody>
          <a:bodyPr/>
          <a:lstStyle/>
          <a:p>
            <a:pPr fontAlgn="auto">
              <a:defRPr/>
            </a:pPr>
            <a:r>
              <a:rPr lang="en-US" altLang="en-US" dirty="0"/>
              <a:t>A search of statistics, trade journal articles, other articles, magazines, </a:t>
            </a:r>
            <a:r>
              <a:rPr lang="en-US" altLang="en-US" sz="4000" dirty="0"/>
              <a:t>newspapers</a:t>
            </a:r>
            <a:r>
              <a:rPr lang="en-US" altLang="en-US" dirty="0"/>
              <a:t>, books, and/or online sources for data or insight into the problem at hand.</a:t>
            </a:r>
            <a:endParaRPr lang="en-US" sz="3200" dirty="0"/>
          </a:p>
        </p:txBody>
      </p:sp>
      <p:pic>
        <p:nvPicPr>
          <p:cNvPr id="6" name="Picture 3" descr="A photo shows a young woman sitting at a desk, writing in a notebook.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3992495"/>
            <a:ext cx="3124200" cy="202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074740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Depth Interviews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432560"/>
            <a:ext cx="8503920" cy="4663440"/>
          </a:xfrm>
        </p:spPr>
        <p:txBody>
          <a:bodyPr/>
          <a:lstStyle/>
          <a:p>
            <a:r>
              <a:rPr lang="en-US" altLang="en-US" sz="3200" dirty="0"/>
              <a:t>Interviews with people knowledgeable about the general subject being investigated</a:t>
            </a:r>
            <a:r>
              <a:rPr lang="en-US" altLang="en-US" sz="3200" dirty="0" smtClean="0"/>
              <a:t>.</a:t>
            </a:r>
            <a:endParaRPr lang="en-US" altLang="en-US" sz="3200" dirty="0"/>
          </a:p>
          <a:p>
            <a:r>
              <a:rPr lang="en-US" altLang="en-US" sz="3200" i="1" dirty="0">
                <a:solidFill>
                  <a:schemeClr val="tx2"/>
                </a:solidFill>
              </a:rPr>
              <a:t>Some possibilities:</a:t>
            </a:r>
          </a:p>
          <a:p>
            <a:pPr lvl="1"/>
            <a:r>
              <a:rPr lang="en-US" altLang="en-US" sz="2800" dirty="0"/>
              <a:t>those who work with it </a:t>
            </a:r>
            <a:r>
              <a:rPr lang="en-US" altLang="en-US" sz="2800" dirty="0" smtClean="0"/>
              <a:t>(for example, </a:t>
            </a:r>
            <a:r>
              <a:rPr lang="en-US" altLang="en-US" sz="2800" dirty="0"/>
              <a:t>employees, </a:t>
            </a:r>
            <a:r>
              <a:rPr lang="en-US" altLang="en-US" sz="2800" dirty="0" smtClean="0"/>
              <a:t>consultants</a:t>
            </a:r>
            <a:r>
              <a:rPr lang="en-US" altLang="en-US" sz="2800" dirty="0"/>
              <a:t>)</a:t>
            </a:r>
          </a:p>
          <a:p>
            <a:pPr lvl="1"/>
            <a:r>
              <a:rPr lang="en-US" altLang="en-US" sz="2800" dirty="0"/>
              <a:t>those who study it </a:t>
            </a:r>
            <a:r>
              <a:rPr lang="en-US" altLang="en-US" sz="2800" dirty="0" smtClean="0"/>
              <a:t>(</a:t>
            </a:r>
            <a:r>
              <a:rPr lang="en-US" altLang="en-US" sz="2800" dirty="0"/>
              <a:t>for example</a:t>
            </a:r>
            <a:r>
              <a:rPr lang="en-US" altLang="en-US" sz="2800" dirty="0" smtClean="0"/>
              <a:t>, researchers, analysts</a:t>
            </a:r>
            <a:r>
              <a:rPr lang="en-US" altLang="en-US" sz="2800" dirty="0"/>
              <a:t>)</a:t>
            </a:r>
          </a:p>
          <a:p>
            <a:pPr lvl="1"/>
            <a:r>
              <a:rPr lang="en-US" altLang="en-US" sz="2800" dirty="0"/>
              <a:t>those who live it </a:t>
            </a:r>
            <a:r>
              <a:rPr lang="en-US" altLang="en-US" sz="2800" dirty="0" smtClean="0"/>
              <a:t>(</a:t>
            </a:r>
            <a:r>
              <a:rPr lang="en-US" altLang="en-US" sz="2800" dirty="0"/>
              <a:t>for example</a:t>
            </a:r>
            <a:r>
              <a:rPr lang="en-US" altLang="en-US" sz="2800" dirty="0" smtClean="0"/>
              <a:t>, </a:t>
            </a:r>
            <a:r>
              <a:rPr lang="en-US" altLang="en-US" sz="2800" dirty="0"/>
              <a:t>consumers)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44939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Focus </a:t>
            </a:r>
            <a:r>
              <a:rPr lang="en-US" altLang="en-US" dirty="0" smtClean="0"/>
              <a:t>Group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smtClean="0">
                <a:solidFill>
                  <a:srgbClr val="FFFFFF"/>
                </a:solidFill>
              </a:rPr>
              <a:t>(1 </a:t>
            </a:r>
            <a:r>
              <a:rPr lang="en-US" sz="2000" dirty="0">
                <a:solidFill>
                  <a:srgbClr val="FFFFFF"/>
                </a:solidFill>
              </a:rPr>
              <a:t>of </a:t>
            </a:r>
            <a:r>
              <a:rPr lang="en-US" sz="2000" dirty="0" smtClean="0">
                <a:solidFill>
                  <a:srgbClr val="FFFFFF"/>
                </a:solidFill>
              </a:rPr>
              <a:t>2)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7472" indent="-347472" defTabSz="1023938">
              <a:spcBef>
                <a:spcPts val="1200"/>
              </a:spcBef>
              <a:spcAft>
                <a:spcPts val="1200"/>
              </a:spcAft>
            </a:pPr>
            <a:r>
              <a:rPr lang="en-US" altLang="en-US" dirty="0"/>
              <a:t>An interview conducted among a small number of individuals simultaneously; the interview relies more on group discussion than on directed questions to generate data.</a:t>
            </a:r>
          </a:p>
        </p:txBody>
      </p:sp>
    </p:spTree>
    <p:extLst>
      <p:ext uri="{BB962C8B-B14F-4D97-AF65-F5344CB8AC3E}">
        <p14:creationId xmlns:p14="http://schemas.microsoft.com/office/powerpoint/2010/main" val="741676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Characteristics of Focus Groups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432560"/>
            <a:ext cx="8595360" cy="466344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altLang="en-US" dirty="0"/>
              <a:t>Typically </a:t>
            </a:r>
            <a:r>
              <a:rPr lang="en-US" altLang="en-US" dirty="0" smtClean="0"/>
              <a:t>8 to 12 </a:t>
            </a:r>
            <a:r>
              <a:rPr lang="en-US" altLang="en-US" dirty="0" smtClean="0"/>
              <a:t>people</a:t>
            </a:r>
            <a:endParaRPr lang="en-US" altLang="en-US" dirty="0"/>
          </a:p>
          <a:p>
            <a:pPr>
              <a:spcBef>
                <a:spcPts val="1200"/>
              </a:spcBef>
            </a:pPr>
            <a:r>
              <a:rPr lang="en-US" altLang="en-US" dirty="0"/>
              <a:t>1.5 to 2 hours in length</a:t>
            </a:r>
          </a:p>
          <a:p>
            <a:pPr>
              <a:spcBef>
                <a:spcPts val="1200"/>
              </a:spcBef>
            </a:pPr>
            <a:r>
              <a:rPr lang="en-US" altLang="en-US" dirty="0"/>
              <a:t>Homogeneous within group; heterogeneity introduced across groups</a:t>
            </a:r>
          </a:p>
          <a:p>
            <a:pPr>
              <a:spcBef>
                <a:spcPts val="1200"/>
              </a:spcBef>
            </a:pPr>
            <a:r>
              <a:rPr lang="en-US" altLang="en-US" dirty="0"/>
              <a:t>Participants carefully screened</a:t>
            </a:r>
          </a:p>
          <a:p>
            <a:pPr>
              <a:spcBef>
                <a:spcPts val="1200"/>
              </a:spcBef>
            </a:pPr>
            <a:r>
              <a:rPr lang="en-US" altLang="en-US" dirty="0"/>
              <a:t>Sessions recorded and transcribed</a:t>
            </a:r>
          </a:p>
        </p:txBody>
      </p:sp>
    </p:spTree>
    <p:extLst>
      <p:ext uri="{BB962C8B-B14F-4D97-AF65-F5344CB8AC3E}">
        <p14:creationId xmlns:p14="http://schemas.microsoft.com/office/powerpoint/2010/main" val="2474716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371600" y="2103120"/>
            <a:ext cx="6400800" cy="2849880"/>
          </a:xfrm>
        </p:spPr>
        <p:txBody>
          <a:bodyPr/>
          <a:lstStyle/>
          <a:p>
            <a:pPr marL="0" indent="0">
              <a:lnSpc>
                <a:spcPct val="150000"/>
              </a:lnSpc>
            </a:pPr>
            <a:r>
              <a:rPr lang="en-US" dirty="0">
                <a:solidFill>
                  <a:schemeClr val="tx1"/>
                </a:solidFill>
              </a:rPr>
              <a:t>Traditional focus groups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 smtClean="0">
                <a:solidFill>
                  <a:schemeClr val="tx1"/>
                </a:solidFill>
              </a:rPr>
              <a:t>Versus</a:t>
            </a:r>
            <a:r>
              <a:rPr lang="en-US" dirty="0">
                <a:solidFill>
                  <a:schemeClr val="tx1"/>
                </a:solidFill>
              </a:rPr>
              <a:t/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Online focus </a:t>
            </a:r>
            <a:r>
              <a:rPr lang="en-US" dirty="0" smtClean="0">
                <a:solidFill>
                  <a:schemeClr val="tx1"/>
                </a:solidFill>
              </a:rPr>
              <a:t>groups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5315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Focus </a:t>
            </a:r>
            <a:r>
              <a:rPr lang="en-US" altLang="en-US" dirty="0" smtClean="0"/>
              <a:t>Group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smtClean="0">
                <a:solidFill>
                  <a:srgbClr val="FFFFFF"/>
                </a:solidFill>
              </a:rPr>
              <a:t>(2 </a:t>
            </a:r>
            <a:r>
              <a:rPr lang="en-US" sz="2000" dirty="0">
                <a:solidFill>
                  <a:srgbClr val="FFFFFF"/>
                </a:solidFill>
              </a:rPr>
              <a:t>of 2)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MODERATOR</a:t>
            </a:r>
          </a:p>
          <a:p>
            <a:pPr marL="457200" lvl="1" indent="0">
              <a:buNone/>
            </a:pPr>
            <a:r>
              <a:rPr lang="en-US" sz="3000" dirty="0"/>
              <a:t>The individual that meets with focus group participants and guides the session</a:t>
            </a:r>
            <a:r>
              <a:rPr lang="en-US" sz="3000" dirty="0" smtClean="0"/>
              <a:t>.</a:t>
            </a:r>
            <a:endParaRPr lang="en-US" dirty="0" smtClean="0"/>
          </a:p>
          <a:p>
            <a:pPr marL="0" indent="0">
              <a:spcBef>
                <a:spcPts val="2400"/>
              </a:spcBef>
              <a:buFont typeface="Arial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MODERATOR’S GUIDEBOOK</a:t>
            </a:r>
          </a:p>
          <a:p>
            <a:pPr marL="457200" lvl="1" indent="0">
              <a:buNone/>
            </a:pPr>
            <a:r>
              <a:rPr lang="en-US" sz="3000" dirty="0"/>
              <a:t>An ordered list of the general (and specific) issues to be addressed during a focus group; the issues normally should move from general to specific</a:t>
            </a:r>
            <a:r>
              <a:rPr lang="en-US" sz="3000" dirty="0" smtClean="0"/>
              <a:t>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912387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Seven Characteristics of Good Focus Group </a:t>
            </a:r>
            <a:r>
              <a:rPr lang="en-US" altLang="en-US" dirty="0" smtClean="0"/>
              <a:t>Moderators </a:t>
            </a:r>
            <a:r>
              <a:rPr lang="en-US" altLang="en-US" sz="2000" dirty="0" smtClean="0"/>
              <a:t>(1 of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2560"/>
            <a:ext cx="8229600" cy="3063240"/>
          </a:xfrm>
          <a:solidFill>
            <a:srgbClr val="A3A3E0"/>
          </a:solidFill>
        </p:spPr>
        <p:txBody>
          <a:bodyPr/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altLang="en-US" dirty="0"/>
              <a:t>Superior listening ability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altLang="en-US" dirty="0"/>
              <a:t>Excellent short-term auditory memory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altLang="en-US" dirty="0"/>
              <a:t>Well organized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altLang="en-US" dirty="0"/>
              <a:t>A quick </a:t>
            </a:r>
            <a:r>
              <a:rPr lang="en-US" altLang="en-US" dirty="0" smtClean="0"/>
              <a:t>learner</a:t>
            </a:r>
            <a:endParaRPr lang="en-US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800" y="4856480"/>
            <a:ext cx="6248400" cy="609600"/>
          </a:xfrm>
        </p:spPr>
        <p:txBody>
          <a:bodyPr/>
          <a:lstStyle/>
          <a:p>
            <a:pPr marL="0" lvl="3">
              <a:spcBef>
                <a:spcPct val="0"/>
              </a:spcBef>
              <a:buNone/>
            </a:pPr>
            <a:r>
              <a:rPr lang="en-US" altLang="en-US" sz="1400" b="1" dirty="0">
                <a:latin typeface="Arial" pitchFamily="34" charset="0"/>
              </a:rPr>
              <a:t>Source:</a:t>
            </a:r>
            <a:r>
              <a:rPr lang="en-US" altLang="en-US" sz="1400" dirty="0">
                <a:latin typeface="Arial" pitchFamily="34" charset="0"/>
              </a:rPr>
              <a:t> Thomas L. </a:t>
            </a:r>
            <a:r>
              <a:rPr lang="en-US" altLang="en-US" sz="1400" dirty="0" err="1">
                <a:latin typeface="Arial" pitchFamily="34" charset="0"/>
              </a:rPr>
              <a:t>Greenbaum</a:t>
            </a:r>
            <a:r>
              <a:rPr lang="en-US" altLang="en-US" sz="1400" dirty="0">
                <a:latin typeface="Arial" pitchFamily="34" charset="0"/>
              </a:rPr>
              <a:t>, </a:t>
            </a:r>
            <a:r>
              <a:rPr lang="en-US" altLang="en-US" sz="1400" i="1" dirty="0">
                <a:latin typeface="Arial" pitchFamily="34" charset="0"/>
              </a:rPr>
              <a:t>The Handbook for Focus Group Research</a:t>
            </a:r>
            <a:r>
              <a:rPr lang="en-US" altLang="en-US" sz="1400" dirty="0">
                <a:latin typeface="Arial" pitchFamily="34" charset="0"/>
              </a:rPr>
              <a:t>, 2</a:t>
            </a:r>
            <a:r>
              <a:rPr lang="en-US" altLang="en-US" sz="1400" baseline="30000" dirty="0">
                <a:latin typeface="Arial" pitchFamily="34" charset="0"/>
              </a:rPr>
              <a:t>nd</a:t>
            </a:r>
            <a:r>
              <a:rPr lang="en-US" altLang="en-US" sz="1400" dirty="0">
                <a:latin typeface="Arial" pitchFamily="34" charset="0"/>
              </a:rPr>
              <a:t> ed. (Thousand Oaks, Calif.: Sage Publications, 1997), pp.77-78</a:t>
            </a:r>
            <a:r>
              <a:rPr lang="en-US" altLang="en-US" sz="1400" dirty="0" smtClean="0">
                <a:latin typeface="Arial" pitchFamily="34" charset="0"/>
              </a:rPr>
              <a:t>.</a:t>
            </a:r>
            <a:endParaRPr lang="en-US" altLang="en-US" sz="1400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9097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Seven Characteristics of Good Focus Group </a:t>
            </a:r>
            <a:r>
              <a:rPr lang="en-US" altLang="en-US" dirty="0" smtClean="0"/>
              <a:t>Moderators </a:t>
            </a:r>
            <a:r>
              <a:rPr lang="en-US" altLang="en-US" sz="2000" dirty="0" smtClean="0"/>
              <a:t>(2 </a:t>
            </a:r>
            <a:r>
              <a:rPr lang="en-US" altLang="en-US" sz="2000" dirty="0" smtClean="0"/>
              <a:t>of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2560"/>
            <a:ext cx="8229600" cy="3063240"/>
          </a:xfrm>
          <a:solidFill>
            <a:srgbClr val="A3A3E0"/>
          </a:solidFill>
        </p:spPr>
        <p:txBody>
          <a:bodyPr/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altLang="en-US" dirty="0"/>
              <a:t>High energy level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altLang="en-US" dirty="0"/>
              <a:t>Personable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altLang="en-US" dirty="0"/>
              <a:t>Well-above-average intelligence</a:t>
            </a:r>
            <a:endParaRPr lang="en-US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800" y="4856480"/>
            <a:ext cx="6248400" cy="609600"/>
          </a:xfrm>
        </p:spPr>
        <p:txBody>
          <a:bodyPr/>
          <a:lstStyle/>
          <a:p>
            <a:pPr marL="0" lvl="3">
              <a:spcBef>
                <a:spcPct val="0"/>
              </a:spcBef>
              <a:buNone/>
            </a:pPr>
            <a:r>
              <a:rPr lang="en-US" altLang="en-US" sz="1400" b="1" dirty="0">
                <a:latin typeface="Arial" pitchFamily="34" charset="0"/>
              </a:rPr>
              <a:t>Source:</a:t>
            </a:r>
            <a:r>
              <a:rPr lang="en-US" altLang="en-US" sz="1400" dirty="0">
                <a:latin typeface="Arial" pitchFamily="34" charset="0"/>
              </a:rPr>
              <a:t> Thomas L. </a:t>
            </a:r>
            <a:r>
              <a:rPr lang="en-US" altLang="en-US" sz="1400" dirty="0" err="1">
                <a:latin typeface="Arial" pitchFamily="34" charset="0"/>
              </a:rPr>
              <a:t>Greenbaum</a:t>
            </a:r>
            <a:r>
              <a:rPr lang="en-US" altLang="en-US" sz="1400" dirty="0">
                <a:latin typeface="Arial" pitchFamily="34" charset="0"/>
              </a:rPr>
              <a:t>, </a:t>
            </a:r>
            <a:r>
              <a:rPr lang="en-US" altLang="en-US" sz="1400" i="1" dirty="0">
                <a:latin typeface="Arial" pitchFamily="34" charset="0"/>
              </a:rPr>
              <a:t>The Handbook for Focus Group Research</a:t>
            </a:r>
            <a:r>
              <a:rPr lang="en-US" altLang="en-US" sz="1400" dirty="0">
                <a:latin typeface="Arial" pitchFamily="34" charset="0"/>
              </a:rPr>
              <a:t>, 2</a:t>
            </a:r>
            <a:r>
              <a:rPr lang="en-US" altLang="en-US" sz="1400" baseline="30000" dirty="0">
                <a:latin typeface="Arial" pitchFamily="34" charset="0"/>
              </a:rPr>
              <a:t>nd</a:t>
            </a:r>
            <a:r>
              <a:rPr lang="en-US" altLang="en-US" sz="1400" dirty="0">
                <a:latin typeface="Arial" pitchFamily="34" charset="0"/>
              </a:rPr>
              <a:t> ed. (Thousand Oaks, Calif.: Sage Publications, 1997), pp.77-78</a:t>
            </a:r>
            <a:r>
              <a:rPr lang="en-US" altLang="en-US" sz="1400" dirty="0" smtClean="0">
                <a:latin typeface="Arial" pitchFamily="34" charset="0"/>
              </a:rPr>
              <a:t>.</a:t>
            </a:r>
            <a:endParaRPr lang="en-US" altLang="en-US" sz="1400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8087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</a:t>
            </a:r>
            <a:r>
              <a:rPr lang="en-US" altLang="en-US" b="1" dirty="0"/>
              <a:t>Dark Side</a:t>
            </a:r>
            <a:r>
              <a:rPr lang="en-US" altLang="en-US" b="1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of Focus 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2560"/>
            <a:ext cx="8229600" cy="3383280"/>
          </a:xfrm>
        </p:spPr>
        <p:txBody>
          <a:bodyPr/>
          <a:lstStyle/>
          <a:p>
            <a:r>
              <a:rPr lang="en-US" altLang="en-US" sz="3000" dirty="0"/>
              <a:t>It’s easy for managers to see what they expect to see in focus group results.</a:t>
            </a:r>
          </a:p>
          <a:p>
            <a:r>
              <a:rPr lang="en-US" altLang="en-US" sz="3000" dirty="0"/>
              <a:t>Focus groups are only one form of </a:t>
            </a:r>
            <a:r>
              <a:rPr lang="en-US" altLang="en-US" sz="3000" b="1" i="1" dirty="0">
                <a:solidFill>
                  <a:schemeClr val="tx2"/>
                </a:solidFill>
              </a:rPr>
              <a:t>exploratory</a:t>
            </a:r>
            <a:r>
              <a:rPr lang="en-US" altLang="en-US" sz="3000" dirty="0"/>
              <a:t> research—they should not be expected to deliver final results or answers to decision problems—yet many managers seem to use them for that purpose.</a:t>
            </a:r>
            <a:endParaRPr lang="en-US" sz="30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0" y="4876800"/>
            <a:ext cx="5029200" cy="1066800"/>
          </a:xfrm>
          <a:prstGeom prst="wedgeRoundRectCallout">
            <a:avLst>
              <a:gd name="adj1" fmla="val 68625"/>
              <a:gd name="adj2" fmla="val 62500"/>
              <a:gd name="adj3" fmla="val 16667"/>
            </a:avLst>
          </a:prstGeom>
          <a:solidFill>
            <a:srgbClr val="D8D8D8"/>
          </a:solidFill>
        </p:spPr>
        <p:txBody>
          <a:bodyPr/>
          <a:lstStyle/>
          <a:p>
            <a:pPr marL="0" indent="0">
              <a:buNone/>
            </a:pPr>
            <a:r>
              <a:rPr lang="en-US" sz="1800" i="1" dirty="0">
                <a:solidFill>
                  <a:schemeClr val="tx2"/>
                </a:solidFill>
              </a:rPr>
              <a:t>“Focus groups are the </a:t>
            </a:r>
            <a:r>
              <a:rPr lang="en-US" sz="1800" i="1" dirty="0">
                <a:solidFill>
                  <a:schemeClr val="accent2"/>
                </a:solidFill>
              </a:rPr>
              <a:t>crack cocaine </a:t>
            </a:r>
            <a:r>
              <a:rPr lang="en-US" sz="1800" i="1" dirty="0">
                <a:solidFill>
                  <a:schemeClr val="tx2"/>
                </a:solidFill>
              </a:rPr>
              <a:t>of market research. You get hooked on them, and you’re afraid to make a move without them</a:t>
            </a:r>
            <a:r>
              <a:rPr lang="en-US" sz="1800" i="1" dirty="0" smtClean="0">
                <a:solidFill>
                  <a:schemeClr val="tx2"/>
                </a:solidFill>
              </a:rPr>
              <a:t>.”</a:t>
            </a:r>
            <a:endParaRPr lang="en-US" sz="1800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757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Learning Objectives</a:t>
            </a:r>
            <a:r>
              <a:rPr lang="en-US" altLang="en-US" sz="2000" dirty="0" smtClean="0"/>
              <a:t> (1 of 3)</a:t>
            </a:r>
            <a:endParaRPr lang="en-US" sz="2000" dirty="0"/>
          </a:p>
        </p:txBody>
      </p:sp>
      <p:sp>
        <p:nvSpPr>
          <p:cNvPr id="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40080" indent="-640080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dirty="0"/>
              <a:t>Describe the basic uses of exploratory </a:t>
            </a:r>
            <a:r>
              <a:rPr lang="en-US" dirty="0" smtClean="0"/>
              <a:t>research.</a:t>
            </a:r>
          </a:p>
          <a:p>
            <a:pPr marL="640080" indent="-640080">
              <a:spcBef>
                <a:spcPts val="1200"/>
              </a:spcBef>
              <a:spcAft>
                <a:spcPts val="1200"/>
              </a:spcAft>
              <a:buAutoNum type="arabicPeriod"/>
            </a:pPr>
            <a:r>
              <a:rPr lang="en-US" dirty="0" smtClean="0"/>
              <a:t>Specify </a:t>
            </a:r>
            <a:r>
              <a:rPr lang="en-US" dirty="0"/>
              <a:t>the key characteristics of exploratory research. Small scale and very flexible studies are used to generate ideas and insights.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en-US" dirty="0"/>
              <a:t>Normal </a:t>
            </a:r>
            <a:r>
              <a:rPr lang="en-US" altLang="en-US" dirty="0" smtClean="0"/>
              <a:t>Groups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NOMINAL GROUPS</a:t>
            </a:r>
          </a:p>
          <a:p>
            <a:pPr marL="457200" lvl="1" indent="0">
              <a:buNone/>
            </a:pPr>
            <a:r>
              <a:rPr lang="en-US" dirty="0"/>
              <a:t>A group interview technique that initially limits respondent interaction while attempting to maximize input from individual group members.</a:t>
            </a:r>
          </a:p>
        </p:txBody>
      </p:sp>
    </p:spTree>
    <p:extLst>
      <p:ext uri="{BB962C8B-B14F-4D97-AF65-F5344CB8AC3E}">
        <p14:creationId xmlns:p14="http://schemas.microsoft.com/office/powerpoint/2010/main" val="27986177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Mining</a:t>
            </a:r>
            <a:r>
              <a:rPr lang="en-US" sz="2000" dirty="0" smtClean="0"/>
              <a:t> (1 of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2560"/>
            <a:ext cx="7955280" cy="4663440"/>
          </a:xfrm>
        </p:spPr>
        <p:txBody>
          <a:bodyPr/>
          <a:lstStyle/>
          <a:p>
            <a:r>
              <a:rPr lang="en-US" dirty="0"/>
              <a:t>The use of powerful analytic technologies to quickly and thoroughly explore mountains of data to obtain useful information.</a:t>
            </a:r>
          </a:p>
        </p:txBody>
      </p:sp>
    </p:spTree>
    <p:extLst>
      <p:ext uri="{BB962C8B-B14F-4D97-AF65-F5344CB8AC3E}">
        <p14:creationId xmlns:p14="http://schemas.microsoft.com/office/powerpoint/2010/main" val="20871436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Mining</a:t>
            </a:r>
            <a:r>
              <a:rPr lang="en-US" sz="2000" dirty="0" smtClean="0"/>
              <a:t> (2 of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Although most forms of exploratory research are qualitative in nature, data mining involves sophisticated quantitative analysis of data held in a company’s databases.</a:t>
            </a:r>
          </a:p>
        </p:txBody>
      </p:sp>
    </p:spTree>
    <p:extLst>
      <p:ext uri="{BB962C8B-B14F-4D97-AF65-F5344CB8AC3E}">
        <p14:creationId xmlns:p14="http://schemas.microsoft.com/office/powerpoint/2010/main" val="20187953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Mining</a:t>
            </a:r>
          </a:p>
        </p:txBody>
      </p:sp>
      <p:pic>
        <p:nvPicPr>
          <p:cNvPr id="6" name="Picture 2" descr="A photo shows a vase filled with flowers.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244" y="1431925"/>
            <a:ext cx="3354512" cy="466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95800" y="1432560"/>
            <a:ext cx="4191000" cy="4663440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/>
              <a:t>1-800-flowers.com</a:t>
            </a:r>
            <a:r>
              <a:rPr lang="en-US" sz="3200" dirty="0"/>
              <a:t> used data mining to develop successful promotions after discovering that professional, suburban moms were a key demographic for them.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7872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Case </a:t>
            </a:r>
            <a:r>
              <a:rPr lang="en-US" altLang="en-US" dirty="0" smtClean="0"/>
              <a:t>Analyses</a:t>
            </a:r>
            <a:r>
              <a:rPr lang="en-US" sz="2000" dirty="0">
                <a:solidFill>
                  <a:srgbClr val="FFFFFF"/>
                </a:solidFill>
              </a:rPr>
              <a:t> (1 of 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2560"/>
            <a:ext cx="8229600" cy="4663440"/>
          </a:xfrm>
        </p:spPr>
        <p:txBody>
          <a:bodyPr/>
          <a:lstStyle/>
          <a:p>
            <a:r>
              <a:rPr lang="en-US" altLang="en-US" dirty="0"/>
              <a:t>Intensive study of selected examples of the phenomenon of interest.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895600"/>
            <a:ext cx="8229600" cy="3200400"/>
          </a:xfrm>
          <a:ln w="38100">
            <a:solidFill>
              <a:schemeClr val="accent2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altLang="en-US" dirty="0"/>
              <a:t>Especially effective with cases reflecting</a:t>
            </a:r>
            <a:r>
              <a:rPr lang="en-US" altLang="en-US" dirty="0" smtClean="0"/>
              <a:t>...</a:t>
            </a:r>
          </a:p>
          <a:p>
            <a:pPr algn="ctr">
              <a:lnSpc>
                <a:spcPct val="90000"/>
              </a:lnSpc>
              <a:buNone/>
            </a:pPr>
            <a:r>
              <a:rPr lang="en-US" altLang="en-US" b="1" i="1" dirty="0"/>
              <a:t>...recent change</a:t>
            </a:r>
          </a:p>
          <a:p>
            <a:pPr algn="ctr">
              <a:lnSpc>
                <a:spcPct val="90000"/>
              </a:lnSpc>
              <a:buNone/>
            </a:pPr>
            <a:r>
              <a:rPr lang="en-US" altLang="en-US" b="1" i="1" dirty="0"/>
              <a:t>...extremes of behavior</a:t>
            </a:r>
          </a:p>
          <a:p>
            <a:pPr algn="ctr">
              <a:lnSpc>
                <a:spcPct val="90000"/>
              </a:lnSpc>
              <a:buNone/>
            </a:pPr>
            <a:r>
              <a:rPr lang="en-US" altLang="en-US" b="1" i="1" dirty="0"/>
              <a:t>...the “best” and “worst” situations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28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Case </a:t>
            </a:r>
            <a:r>
              <a:rPr lang="en-US" altLang="en-US" dirty="0" smtClean="0"/>
              <a:t>Analyses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smtClean="0">
                <a:solidFill>
                  <a:srgbClr val="FFFFFF"/>
                </a:solidFill>
              </a:rPr>
              <a:t>(2 </a:t>
            </a:r>
            <a:r>
              <a:rPr lang="en-US" sz="2000" dirty="0">
                <a:solidFill>
                  <a:srgbClr val="FFFFFF"/>
                </a:solidFill>
              </a:rPr>
              <a:t>of 2)</a:t>
            </a:r>
            <a:endParaRPr lang="en-US" dirty="0"/>
          </a:p>
        </p:txBody>
      </p:sp>
      <p:pic>
        <p:nvPicPr>
          <p:cNvPr id="5" name="Picture 2" descr="A photo shows several people standing outside an Aeropostale outlet.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1371600"/>
            <a:ext cx="4419600" cy="2863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4191000"/>
            <a:ext cx="8229600" cy="2011680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 err="1"/>
              <a:t>Aeropostale</a:t>
            </a:r>
            <a:r>
              <a:rPr lang="en-US" sz="3200" dirty="0"/>
              <a:t> has used observations of its young customers at amusement parks, concerts, and lots of other locations to help select the clothes it carries in its stores.</a:t>
            </a:r>
          </a:p>
        </p:txBody>
      </p:sp>
    </p:spTree>
    <p:extLst>
      <p:ext uri="{BB962C8B-B14F-4D97-AF65-F5344CB8AC3E}">
        <p14:creationId xmlns:p14="http://schemas.microsoft.com/office/powerpoint/2010/main" val="34265558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Ethnography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32560"/>
            <a:ext cx="8229600" cy="2606040"/>
          </a:xfrm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ETHNOGRAPHY</a:t>
            </a:r>
          </a:p>
          <a:p>
            <a:pPr marL="457200" lvl="1" indent="0">
              <a:buNone/>
            </a:pPr>
            <a:r>
              <a:rPr lang="en-US" sz="3000" dirty="0"/>
              <a:t>The detailed observation of consumers during their ordinary daily lives using direct observations, interviews, and video and audio recordings.</a:t>
            </a:r>
            <a:endParaRPr lang="en-US" dirty="0"/>
          </a:p>
        </p:txBody>
      </p:sp>
      <p:pic>
        <p:nvPicPr>
          <p:cNvPr id="5" name="Picture 3" descr="A photo shows two women handling chores around the house. A shelf in the house is stacked with jars full of food.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3886200"/>
            <a:ext cx="3505200" cy="2133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989993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Benchmarking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2560"/>
            <a:ext cx="8229600" cy="2225040"/>
          </a:xfrm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BENCHMARKING</a:t>
            </a:r>
          </a:p>
          <a:p>
            <a:pPr marL="457200" lvl="1" indent="0">
              <a:buNone/>
            </a:pPr>
            <a:r>
              <a:rPr lang="en-US" sz="3000" dirty="0"/>
              <a:t>Using organizations that excel at some function as sources of ideas for improvement.</a:t>
            </a:r>
            <a:endParaRPr lang="en-US" dirty="0"/>
          </a:p>
        </p:txBody>
      </p:sp>
      <p:pic>
        <p:nvPicPr>
          <p:cNvPr id="6" name="Picture 3" descr="A photo shows two women working in a factory."/>
          <p:cNvPicPr>
            <a:picLocks noGrp="1" noChangeAspect="1" noChangeArrowheads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3733800"/>
            <a:ext cx="3977371" cy="2057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idx="11"/>
          </p:nvPr>
        </p:nvSpPr>
        <p:spPr>
          <a:xfrm>
            <a:off x="5013960" y="3810000"/>
            <a:ext cx="3749040" cy="1828800"/>
          </a:xfrm>
        </p:spPr>
        <p:txBody>
          <a:bodyPr/>
          <a:lstStyle/>
          <a:p>
            <a:pPr marL="0" indent="0">
              <a:buNone/>
            </a:pPr>
            <a:r>
              <a:rPr lang="en-US" sz="2800" i="1" dirty="0" smtClean="0"/>
              <a:t>Companies have long used L.L. Bean as a benchmark for order fulfillment efficiency.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9263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Projective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Methods that encourage respondents to reveal their own feelings, thoughts, and behaviors by shifting the focus away from the individual through the use of indirect tasks.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8352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Types of Projective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en-US" dirty="0"/>
              <a:t>Word association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en-US" dirty="0"/>
              <a:t>Sentence completion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en-US" dirty="0"/>
              <a:t>Storytelling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en-US" dirty="0"/>
              <a:t>Role playing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860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</a:t>
            </a:r>
            <a:r>
              <a:rPr lang="en-US" dirty="0" smtClean="0"/>
              <a:t>Objectives</a:t>
            </a:r>
            <a:r>
              <a:rPr lang="en-US" altLang="en-US" sz="2000" dirty="0"/>
              <a:t> </a:t>
            </a:r>
            <a:r>
              <a:rPr lang="en-US" altLang="en-US" sz="2000" dirty="0" smtClean="0"/>
              <a:t>(2 </a:t>
            </a:r>
            <a:r>
              <a:rPr lang="en-US" altLang="en-US" sz="2000" dirty="0"/>
              <a:t>of 3)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40080" indent="-640080">
              <a:spcBef>
                <a:spcPts val="1200"/>
              </a:spcBef>
              <a:spcAft>
                <a:spcPts val="1200"/>
              </a:spcAft>
              <a:buAutoNum type="arabicPeriod" startAt="3"/>
            </a:pPr>
            <a:r>
              <a:rPr lang="en-US" dirty="0"/>
              <a:t>Discuss the various types of exploratory research and describe each</a:t>
            </a:r>
            <a:r>
              <a:rPr lang="en-US" dirty="0" smtClean="0"/>
              <a:t>.</a:t>
            </a:r>
            <a:endParaRPr lang="en-US" dirty="0"/>
          </a:p>
          <a:p>
            <a:pPr marL="640080" indent="-640080">
              <a:spcBef>
                <a:spcPts val="1200"/>
              </a:spcBef>
              <a:spcAft>
                <a:spcPts val="1200"/>
              </a:spcAft>
              <a:buAutoNum type="arabicPeriod" startAt="3"/>
            </a:pPr>
            <a:r>
              <a:rPr lang="en-US" dirty="0"/>
              <a:t>Identify the key person in a focus group.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2138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</a:t>
            </a:r>
            <a:r>
              <a:rPr lang="en-US" dirty="0" smtClean="0"/>
              <a:t>Objectives</a:t>
            </a:r>
            <a:r>
              <a:rPr lang="en-US" altLang="en-US" sz="2000" dirty="0"/>
              <a:t> </a:t>
            </a:r>
            <a:r>
              <a:rPr lang="en-US" altLang="en-US" sz="2000" dirty="0" smtClean="0"/>
              <a:t>(3 </a:t>
            </a:r>
            <a:r>
              <a:rPr lang="en-US" altLang="en-US" sz="2000" dirty="0"/>
              <a:t>of 3)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40080" indent="-640080">
              <a:buFont typeface="+mj-lt"/>
              <a:buAutoNum type="arabicPeriod" startAt="5"/>
            </a:pPr>
            <a:r>
              <a:rPr lang="en-US" dirty="0"/>
              <a:t>Discuss two major pitfalls to avoid with focus groups (or any other form of exploratory research</a:t>
            </a:r>
            <a:r>
              <a:rPr lang="en-US" dirty="0" smtClean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277471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Exploratory </a:t>
            </a:r>
            <a:r>
              <a:rPr lang="en-US" altLang="en-US" dirty="0" smtClean="0"/>
              <a:t>Research</a:t>
            </a:r>
            <a:r>
              <a:rPr lang="en-US" altLang="en-US" sz="2000" dirty="0" smtClean="0"/>
              <a:t> (1 of 4)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Research conducted to gain ideas and insights to better define the problem or opportunity confronting a manager.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04784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Exploratory </a:t>
            </a:r>
            <a:r>
              <a:rPr lang="en-US" altLang="en-US" dirty="0" smtClean="0"/>
              <a:t>Research</a:t>
            </a:r>
            <a:r>
              <a:rPr lang="en-US" altLang="en-US" sz="2000" dirty="0" smtClean="0"/>
              <a:t> (2 of 4)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en-US" dirty="0"/>
              <a:t>When conducted correctly, exploratory research should provide a better understanding of the situation and possibly yield hypotheses—</a:t>
            </a:r>
            <a:r>
              <a:rPr lang="en-US" altLang="en-US" b="1" dirty="0"/>
              <a:t>but this kind of research is not designed to come up with final answers and decisions</a:t>
            </a:r>
            <a:r>
              <a:rPr lang="en-US" altLang="en-US" dirty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475936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en-US" altLang="en-US" dirty="0"/>
              <a:t>Hypothesis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2560"/>
            <a:ext cx="8229600" cy="1691640"/>
          </a:xfrm>
        </p:spPr>
        <p:txBody>
          <a:bodyPr/>
          <a:lstStyle/>
          <a:p>
            <a:pPr marL="0" indent="0">
              <a:buFont typeface="Arial" pitchFamily="34" charset="0"/>
              <a:buNone/>
            </a:pPr>
            <a:r>
              <a:rPr lang="en-US" b="1" dirty="0">
                <a:solidFill>
                  <a:schemeClr val="tx2"/>
                </a:solidFill>
              </a:rPr>
              <a:t>HYPOTHESIS</a:t>
            </a:r>
          </a:p>
          <a:p>
            <a:pPr marL="457200" lvl="1" indent="0">
              <a:buNone/>
            </a:pPr>
            <a:r>
              <a:rPr lang="en-US" sz="3000" dirty="0"/>
              <a:t>A statement that specifies how two or more measurable variables are related</a:t>
            </a:r>
            <a:r>
              <a:rPr lang="en-US" sz="3000" dirty="0" smtClean="0"/>
              <a:t>.</a:t>
            </a:r>
            <a:endParaRPr lang="en-US" sz="3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457200" y="3459480"/>
            <a:ext cx="2514600" cy="426720"/>
          </a:xfrm>
        </p:spPr>
        <p:txBody>
          <a:bodyPr/>
          <a:lstStyle/>
          <a:p>
            <a:pPr marL="0" indent="0">
              <a:buNone/>
            </a:pPr>
            <a:r>
              <a:rPr lang="en-US" altLang="en-US" sz="2400" dirty="0"/>
              <a:t>Some examples: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1"/>
          </p:nvPr>
        </p:nvSpPr>
        <p:spPr>
          <a:xfrm>
            <a:off x="457200" y="3962400"/>
            <a:ext cx="8229600" cy="1981200"/>
          </a:xfrm>
          <a:solidFill>
            <a:srgbClr val="F1F9F9"/>
          </a:solidFill>
          <a:ln w="12700">
            <a:solidFill>
              <a:schemeClr val="tx1"/>
            </a:solidFill>
          </a:ln>
        </p:spPr>
        <p:txBody>
          <a:bodyPr/>
          <a:lstStyle/>
          <a:p>
            <a:pPr marL="731520" indent="-731520">
              <a:buFontTx/>
              <a:buNone/>
            </a:pPr>
            <a:r>
              <a:rPr lang="en-US" altLang="en-US" sz="2000" b="1" i="1" dirty="0"/>
              <a:t>(H1): </a:t>
            </a:r>
            <a:r>
              <a:rPr lang="en-US" altLang="en-US" sz="2000" i="1" dirty="0" smtClean="0"/>
              <a:t>Women </a:t>
            </a:r>
            <a:r>
              <a:rPr lang="en-US" altLang="en-US" sz="2000" i="1" dirty="0"/>
              <a:t>are more likely than men to make impulse 	 </a:t>
            </a:r>
            <a:r>
              <a:rPr lang="en-US" altLang="en-US" sz="2000" i="1" dirty="0" smtClean="0"/>
              <a:t>purchases </a:t>
            </a:r>
            <a:r>
              <a:rPr lang="en-US" altLang="en-US" sz="2000" i="1" dirty="0"/>
              <a:t>of our brand.</a:t>
            </a:r>
          </a:p>
          <a:p>
            <a:pPr marL="731520" indent="-731520">
              <a:buFontTx/>
              <a:buNone/>
            </a:pPr>
            <a:r>
              <a:rPr lang="en-US" altLang="en-US" sz="2000" b="1" i="1" dirty="0" smtClean="0"/>
              <a:t>(</a:t>
            </a:r>
            <a:r>
              <a:rPr lang="en-US" altLang="en-US" sz="2000" b="1" i="1" dirty="0"/>
              <a:t>H2):</a:t>
            </a:r>
            <a:r>
              <a:rPr lang="en-US" altLang="en-US" sz="2000" i="1" dirty="0"/>
              <a:t> </a:t>
            </a:r>
            <a:r>
              <a:rPr lang="en-US" altLang="en-US" sz="2000" i="1" dirty="0" smtClean="0"/>
              <a:t>Decreasing </a:t>
            </a:r>
            <a:r>
              <a:rPr lang="en-US" altLang="en-US" sz="2000" i="1" dirty="0"/>
              <a:t>price by 10% will increase unit sales by 30%.</a:t>
            </a:r>
          </a:p>
          <a:p>
            <a:pPr marL="731520" indent="-731520">
              <a:buFontTx/>
              <a:buNone/>
            </a:pPr>
            <a:r>
              <a:rPr lang="en-US" altLang="en-US" sz="2000" b="1" i="1" dirty="0" smtClean="0"/>
              <a:t>(</a:t>
            </a:r>
            <a:r>
              <a:rPr lang="en-US" altLang="en-US" sz="2000" b="1" i="1" dirty="0"/>
              <a:t>H3): </a:t>
            </a:r>
            <a:r>
              <a:rPr lang="en-US" altLang="en-US" sz="2000" i="1" dirty="0" smtClean="0"/>
              <a:t>Adoption </a:t>
            </a:r>
            <a:r>
              <a:rPr lang="en-US" altLang="en-US" sz="2000" i="1" dirty="0"/>
              <a:t>of our new product will be greater in </a:t>
            </a:r>
            <a:r>
              <a:rPr lang="en-US" altLang="en-US" sz="2000" i="1" dirty="0" smtClean="0"/>
              <a:t>Northern states </a:t>
            </a:r>
            <a:r>
              <a:rPr lang="en-US" altLang="en-US" sz="2000" i="1" dirty="0"/>
              <a:t>than in Southern States</a:t>
            </a:r>
            <a:r>
              <a:rPr lang="en-US" altLang="en-US" sz="2000" i="1" dirty="0" smtClean="0"/>
              <a:t>.</a:t>
            </a:r>
            <a:endParaRPr lang="en-US" altLang="en-US" sz="2200" i="1" dirty="0"/>
          </a:p>
        </p:txBody>
      </p:sp>
    </p:spTree>
    <p:extLst>
      <p:ext uri="{BB962C8B-B14F-4D97-AF65-F5344CB8AC3E}">
        <p14:creationId xmlns:p14="http://schemas.microsoft.com/office/powerpoint/2010/main" val="3956118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Why conduct exploratory research?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  <a:buSzPct val="115000"/>
            </a:pPr>
            <a:r>
              <a:rPr lang="en-US" altLang="en-US" dirty="0"/>
              <a:t>Develop hypotheses</a:t>
            </a:r>
          </a:p>
          <a:p>
            <a:pPr>
              <a:spcBef>
                <a:spcPts val="1200"/>
              </a:spcBef>
              <a:spcAft>
                <a:spcPts val="1200"/>
              </a:spcAft>
              <a:buSzPct val="115000"/>
            </a:pPr>
            <a:r>
              <a:rPr lang="en-US" altLang="en-US" dirty="0"/>
              <a:t>Better formulate the manager’s decision problem</a:t>
            </a:r>
          </a:p>
          <a:p>
            <a:pPr>
              <a:spcBef>
                <a:spcPts val="1200"/>
              </a:spcBef>
              <a:spcAft>
                <a:spcPts val="1200"/>
              </a:spcAft>
              <a:buSzPct val="115000"/>
            </a:pPr>
            <a:r>
              <a:rPr lang="en-US" altLang="en-US" dirty="0"/>
              <a:t>Increase researcher’s familiarity with the problem</a:t>
            </a:r>
          </a:p>
          <a:p>
            <a:pPr>
              <a:spcBef>
                <a:spcPts val="1200"/>
              </a:spcBef>
              <a:spcAft>
                <a:spcPts val="1200"/>
              </a:spcAft>
              <a:buSzPct val="115000"/>
            </a:pPr>
            <a:r>
              <a:rPr lang="en-US" altLang="en-US" dirty="0"/>
              <a:t>Clarify concepts</a:t>
            </a:r>
          </a:p>
        </p:txBody>
      </p:sp>
    </p:spTree>
    <p:extLst>
      <p:ext uri="{BB962C8B-B14F-4D97-AF65-F5344CB8AC3E}">
        <p14:creationId xmlns:p14="http://schemas.microsoft.com/office/powerpoint/2010/main" val="1993086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0"/>
            <a:ext cx="8595360" cy="1097280"/>
          </a:xfrm>
        </p:spPr>
        <p:txBody>
          <a:bodyPr/>
          <a:lstStyle/>
          <a:p>
            <a:r>
              <a:rPr lang="en-US" altLang="en-US" dirty="0"/>
              <a:t>Exploratory Research</a:t>
            </a:r>
            <a:r>
              <a:rPr lang="en-US" sz="2000" dirty="0" smtClean="0"/>
              <a:t> (3 of 4)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en-US" dirty="0"/>
              <a:t>Small </a:t>
            </a:r>
            <a:r>
              <a:rPr lang="en-US" altLang="en-US" dirty="0" smtClean="0"/>
              <a:t>scale</a:t>
            </a:r>
            <a:endParaRPr lang="en-US" altLang="en-US" dirty="0"/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altLang="en-US" dirty="0" smtClean="0"/>
              <a:t>Flexible</a:t>
            </a:r>
          </a:p>
          <a:p>
            <a:pPr marL="0" indent="0" algn="ctr">
              <a:spcBef>
                <a:spcPts val="4200"/>
              </a:spcBef>
              <a:buNone/>
            </a:pPr>
            <a:r>
              <a:rPr lang="en-US" altLang="en-US" sz="3200" b="1" i="1" dirty="0">
                <a:solidFill>
                  <a:schemeClr val="tx2"/>
                </a:solidFill>
              </a:rPr>
              <a:t>Anything (reasonable) goes!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92424948"/>
      </p:ext>
    </p:extLst>
  </p:cSld>
  <p:clrMapOvr>
    <a:masterClrMapping/>
  </p:clrMapOvr>
</p:sld>
</file>

<file path=ppt/theme/theme1.xml><?xml version="1.0" encoding="utf-8"?>
<a:theme xmlns:a="http://schemas.openxmlformats.org/drawingml/2006/main" name="Green PPT Template_REV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ppt9F79.tmp</Template>
  <TotalTime>547</TotalTime>
  <Words>906</Words>
  <Application>Microsoft Office PowerPoint</Application>
  <PresentationFormat>On-screen Show (4:3)</PresentationFormat>
  <Paragraphs>99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ＭＳ Ｐゴシック</vt:lpstr>
      <vt:lpstr>Arial</vt:lpstr>
      <vt:lpstr>Calibri</vt:lpstr>
      <vt:lpstr>Times</vt:lpstr>
      <vt:lpstr>Times New Roman MT Std</vt:lpstr>
      <vt:lpstr>Green PPT Template_REV</vt:lpstr>
      <vt:lpstr>Chapter 4: Exploratory Research</vt:lpstr>
      <vt:lpstr>Learning Objectives (1 of 3)</vt:lpstr>
      <vt:lpstr>Learning Objectives (2 of 3)</vt:lpstr>
      <vt:lpstr>Learning Objectives (3 of 3)</vt:lpstr>
      <vt:lpstr>Exploratory Research (1 of 4)</vt:lpstr>
      <vt:lpstr>Exploratory Research (2 of 4)</vt:lpstr>
      <vt:lpstr>Hypothesis</vt:lpstr>
      <vt:lpstr>Why conduct exploratory research?</vt:lpstr>
      <vt:lpstr>Exploratory Research (3 of 4)</vt:lpstr>
      <vt:lpstr>Exploratory Research (4 of 4)</vt:lpstr>
      <vt:lpstr>Literature Search</vt:lpstr>
      <vt:lpstr>Depth Interviews</vt:lpstr>
      <vt:lpstr>Focus Group (1 of 2)</vt:lpstr>
      <vt:lpstr>Characteristics of Focus Groups</vt:lpstr>
      <vt:lpstr>Traditional focus groups Versus Online focus groups</vt:lpstr>
      <vt:lpstr>Focus Group (2 of 2)</vt:lpstr>
      <vt:lpstr>Seven Characteristics of Good Focus Group Moderators (1 of 2)</vt:lpstr>
      <vt:lpstr>Seven Characteristics of Good Focus Group Moderators (2 of 2)</vt:lpstr>
      <vt:lpstr>The Dark Side of Focus Groups</vt:lpstr>
      <vt:lpstr>Normal Groups</vt:lpstr>
      <vt:lpstr>Data Mining (1 of 2)</vt:lpstr>
      <vt:lpstr>Data Mining (2 of 2)</vt:lpstr>
      <vt:lpstr>Data Mining</vt:lpstr>
      <vt:lpstr>Case Analyses (1 of 2)</vt:lpstr>
      <vt:lpstr>Case Analyses (2 of 2)</vt:lpstr>
      <vt:lpstr>Ethnography</vt:lpstr>
      <vt:lpstr>Benchmarking</vt:lpstr>
      <vt:lpstr>Projective Methods</vt:lpstr>
      <vt:lpstr>Types of Projective Methods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reviewer</dc:creator>
  <cp:lastModifiedBy>Prasanna kumar. Tripathy</cp:lastModifiedBy>
  <cp:revision>84</cp:revision>
  <dcterms:created xsi:type="dcterms:W3CDTF">2017-07-18T17:14:30Z</dcterms:created>
  <dcterms:modified xsi:type="dcterms:W3CDTF">2018-06-20T09:55:56Z</dcterms:modified>
</cp:coreProperties>
</file>

<file path=docProps/thumbnail.jpeg>
</file>